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1" autoAdjust="0"/>
    <p:restoredTop sz="94660"/>
  </p:normalViewPr>
  <p:slideViewPr>
    <p:cSldViewPr snapToGrid="0">
      <p:cViewPr varScale="1">
        <p:scale>
          <a:sx n="37" d="100"/>
          <a:sy n="37" d="100"/>
        </p:scale>
        <p:origin x="6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6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8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4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47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8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1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6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51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4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F6373-659B-4382-918F-BF631F31D3FF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D3782-D664-4B7D-84F7-1D1EFA79D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3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Media Representation Through Time Magazine 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Sharon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Category: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98" y="1765405"/>
            <a:ext cx="10515600" cy="4351338"/>
          </a:xfrm>
        </p:spPr>
        <p:txBody>
          <a:bodyPr/>
          <a:lstStyle/>
          <a:p>
            <a:r>
              <a:rPr lang="en-US" dirty="0" smtClean="0"/>
              <a:t>Gender</a:t>
            </a:r>
          </a:p>
          <a:p>
            <a:r>
              <a:rPr lang="en-US" dirty="0" smtClean="0"/>
              <a:t>1920s: 11% female</a:t>
            </a:r>
          </a:p>
          <a:p>
            <a:r>
              <a:rPr lang="en-US" dirty="0" smtClean="0"/>
              <a:t>2010s: 39% female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4935" t="45494" r="26232" b="14496"/>
          <a:stretch/>
        </p:blipFill>
        <p:spPr bwMode="auto">
          <a:xfrm>
            <a:off x="3719423" y="1765405"/>
            <a:ext cx="4182374" cy="3264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46040" t="45494" r="20319" b="13063"/>
          <a:stretch/>
        </p:blipFill>
        <p:spPr bwMode="auto">
          <a:xfrm>
            <a:off x="8190470" y="1643166"/>
            <a:ext cx="4001530" cy="3509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072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Category: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87" y="1860131"/>
            <a:ext cx="2267309" cy="4351338"/>
          </a:xfrm>
        </p:spPr>
        <p:txBody>
          <a:bodyPr/>
          <a:lstStyle/>
          <a:p>
            <a:r>
              <a:rPr lang="en-US" dirty="0" smtClean="0"/>
              <a:t>Smile</a:t>
            </a:r>
          </a:p>
          <a:p>
            <a:r>
              <a:rPr lang="en-US" dirty="0" smtClean="0"/>
              <a:t>1920s: 0%</a:t>
            </a:r>
          </a:p>
          <a:p>
            <a:r>
              <a:rPr lang="en-US" dirty="0" smtClean="0"/>
              <a:t>2010s: 49%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4631" t="46035" r="26120" b="13341"/>
          <a:stretch/>
        </p:blipFill>
        <p:spPr bwMode="auto">
          <a:xfrm>
            <a:off x="2415394" y="1691957"/>
            <a:ext cx="4861453" cy="37982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44935" t="45494" r="20326" b="13063"/>
          <a:stretch/>
        </p:blipFill>
        <p:spPr bwMode="auto">
          <a:xfrm>
            <a:off x="7453223" y="1690687"/>
            <a:ext cx="4738777" cy="3799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93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Category: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93" y="1690688"/>
            <a:ext cx="3588589" cy="4351338"/>
          </a:xfrm>
        </p:spPr>
        <p:txBody>
          <a:bodyPr/>
          <a:lstStyle/>
          <a:p>
            <a:r>
              <a:rPr lang="en-US" dirty="0" smtClean="0"/>
              <a:t>Females -&gt; Smiling %</a:t>
            </a:r>
          </a:p>
          <a:p>
            <a:pPr lvl="1"/>
            <a:r>
              <a:rPr lang="en-US" dirty="0" smtClean="0"/>
              <a:t>50-60% over time</a:t>
            </a:r>
          </a:p>
          <a:p>
            <a:r>
              <a:rPr lang="en-US" dirty="0" smtClean="0"/>
              <a:t>Males -&gt; Smiling %</a:t>
            </a:r>
          </a:p>
          <a:p>
            <a:pPr lvl="1"/>
            <a:r>
              <a:rPr lang="en-US" dirty="0" smtClean="0"/>
              <a:t>1920s: 0%</a:t>
            </a:r>
          </a:p>
          <a:p>
            <a:pPr lvl="1"/>
            <a:r>
              <a:rPr lang="en-US" dirty="0" smtClean="0"/>
              <a:t>2010s: 54%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5088" t="45223" r="21121" b="13339"/>
          <a:stretch/>
        </p:blipFill>
        <p:spPr bwMode="auto">
          <a:xfrm>
            <a:off x="5573592" y="1690688"/>
            <a:ext cx="5780208" cy="3986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01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Category: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32" y="5382883"/>
            <a:ext cx="10515600" cy="1070125"/>
          </a:xfrm>
        </p:spPr>
        <p:txBody>
          <a:bodyPr/>
          <a:lstStyle/>
          <a:p>
            <a:r>
              <a:rPr lang="en-US" dirty="0" smtClean="0"/>
              <a:t>Shows gradual smiling over time</a:t>
            </a:r>
          </a:p>
          <a:p>
            <a:r>
              <a:rPr lang="en-US" dirty="0" smtClean="0"/>
              <a:t>Shows more feminine facial features over time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5643" t="28433" r="3260" b="55856"/>
          <a:stretch/>
        </p:blipFill>
        <p:spPr bwMode="auto">
          <a:xfrm>
            <a:off x="435633" y="1839590"/>
            <a:ext cx="11336867" cy="1638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35496" t="59313" r="3124" b="24718"/>
          <a:stretch/>
        </p:blipFill>
        <p:spPr bwMode="auto">
          <a:xfrm>
            <a:off x="435632" y="3478363"/>
            <a:ext cx="11336867" cy="16581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861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Conclusion/Application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28426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History of Smiling</a:t>
            </a:r>
          </a:p>
          <a:p>
            <a:pPr lvl="1"/>
            <a:r>
              <a:rPr lang="en-US" dirty="0" smtClean="0"/>
              <a:t>Innovation of Cameras</a:t>
            </a:r>
          </a:p>
          <a:p>
            <a:pPr lvl="2"/>
            <a:r>
              <a:rPr lang="en-US" dirty="0" smtClean="0"/>
              <a:t>Longer exposure time: neutral expression is easier to hold than a smile</a:t>
            </a:r>
          </a:p>
          <a:p>
            <a:pPr lvl="1"/>
            <a:r>
              <a:rPr lang="en-US" dirty="0" smtClean="0"/>
              <a:t>Beauty Standards</a:t>
            </a:r>
          </a:p>
          <a:p>
            <a:pPr lvl="2"/>
            <a:r>
              <a:rPr lang="en-US" dirty="0" smtClean="0"/>
              <a:t>Small mouths</a:t>
            </a:r>
          </a:p>
          <a:p>
            <a:pPr lvl="1"/>
            <a:r>
              <a:rPr lang="en-US" dirty="0" smtClean="0"/>
              <a:t>Fine Art</a:t>
            </a:r>
          </a:p>
          <a:p>
            <a:pPr lvl="2"/>
            <a:r>
              <a:rPr lang="en-US" dirty="0" smtClean="0"/>
              <a:t>Peasants, drunkards, children smiling</a:t>
            </a:r>
          </a:p>
          <a:p>
            <a:pPr lvl="1"/>
            <a:r>
              <a:rPr lang="en-US" dirty="0" smtClean="0"/>
              <a:t>Kodak &amp; Marketing Campaigns</a:t>
            </a:r>
          </a:p>
          <a:p>
            <a:pPr lvl="2"/>
            <a:r>
              <a:rPr lang="en-US" dirty="0" smtClean="0"/>
              <a:t>Normalize taking photos</a:t>
            </a:r>
          </a:p>
          <a:p>
            <a:pPr lvl="2"/>
            <a:r>
              <a:rPr lang="en-US" dirty="0" smtClean="0"/>
              <a:t>Portray fun in taking photos</a:t>
            </a:r>
          </a:p>
          <a:p>
            <a:pPr lvl="2"/>
            <a:r>
              <a:rPr lang="en-US" dirty="0" smtClean="0"/>
              <a:t>Cheerful stories about products in advertising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6504" t="23830" r="48665" b="10090"/>
          <a:stretch/>
        </p:blipFill>
        <p:spPr bwMode="auto">
          <a:xfrm>
            <a:off x="7608497" y="1048026"/>
            <a:ext cx="3554083" cy="5321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646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Conclusion/Application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74589"/>
            <a:ext cx="12042475" cy="98341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Gender Disparity is Evident today in 2018</a:t>
            </a:r>
          </a:p>
          <a:p>
            <a:r>
              <a:rPr lang="en-US" dirty="0" smtClean="0"/>
              <a:t>We have come a long way, but there is still more progress to be made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371" t="19500" r="53237" b="7659"/>
          <a:stretch/>
        </p:blipFill>
        <p:spPr bwMode="auto">
          <a:xfrm>
            <a:off x="6761540" y="1712248"/>
            <a:ext cx="4396737" cy="3968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1371" t="20311" r="53085" b="6305"/>
          <a:stretch/>
        </p:blipFill>
        <p:spPr bwMode="auto">
          <a:xfrm>
            <a:off x="1503740" y="1690687"/>
            <a:ext cx="4592260" cy="41623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05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333"/>
            <a:ext cx="10515600" cy="1325563"/>
          </a:xfrm>
        </p:spPr>
        <p:txBody>
          <a:bodyPr/>
          <a:lstStyle/>
          <a:p>
            <a:r>
              <a:rPr lang="en-US" dirty="0" smtClean="0"/>
              <a:t>Conclusion/Application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70" y="1431896"/>
            <a:ext cx="5641675" cy="4351338"/>
          </a:xfrm>
        </p:spPr>
        <p:txBody>
          <a:bodyPr/>
          <a:lstStyle/>
          <a:p>
            <a:r>
              <a:rPr lang="en-US" dirty="0" smtClean="0"/>
              <a:t>Women &amp; Smiling</a:t>
            </a:r>
          </a:p>
          <a:p>
            <a:r>
              <a:rPr lang="en-US" dirty="0" smtClean="0"/>
              <a:t>Long History &amp; Social Stigma</a:t>
            </a:r>
          </a:p>
          <a:p>
            <a:r>
              <a:rPr lang="en-US" dirty="0" smtClean="0"/>
              <a:t>Captain Marvel Trailer</a:t>
            </a:r>
          </a:p>
          <a:p>
            <a:pPr lvl="1"/>
            <a:r>
              <a:rPr lang="en-US" dirty="0" smtClean="0"/>
              <a:t>Complaints that Brie Larson should smile more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980" t="44410" r="59015" b="20918"/>
          <a:stretch/>
        </p:blipFill>
        <p:spPr bwMode="auto">
          <a:xfrm>
            <a:off x="5883215" y="897059"/>
            <a:ext cx="6183894" cy="30919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980" t="37641" r="78826" b="28508"/>
          <a:stretch/>
        </p:blipFill>
        <p:spPr bwMode="auto">
          <a:xfrm>
            <a:off x="7231019" y="3989006"/>
            <a:ext cx="2987492" cy="28689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3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Determine how representation in media has changed over the past 100 years</a:t>
            </a:r>
          </a:p>
          <a:p>
            <a:pPr lvl="2"/>
            <a:r>
              <a:rPr lang="en-US" dirty="0" smtClean="0"/>
              <a:t>Facial Feature Analysis</a:t>
            </a:r>
          </a:p>
          <a:p>
            <a:pPr lvl="2"/>
            <a:r>
              <a:rPr lang="en-US" dirty="0" smtClean="0"/>
              <a:t>Mean-Face (Average Face)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9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4492925" cy="4727365"/>
          </a:xfrm>
        </p:spPr>
        <p:txBody>
          <a:bodyPr>
            <a:normAutofit/>
          </a:bodyPr>
          <a:lstStyle/>
          <a:p>
            <a:r>
              <a:rPr lang="en-US" dirty="0" err="1" smtClean="0"/>
              <a:t>MTurk</a:t>
            </a:r>
            <a:r>
              <a:rPr lang="en-US" dirty="0" smtClean="0"/>
              <a:t> (Human Workers)</a:t>
            </a:r>
          </a:p>
          <a:p>
            <a:pPr lvl="1"/>
            <a:r>
              <a:rPr lang="en-US" dirty="0" smtClean="0"/>
              <a:t>Manually extracted/cropped out each photo</a:t>
            </a:r>
          </a:p>
          <a:p>
            <a:pPr lvl="1"/>
            <a:r>
              <a:rPr lang="en-US" dirty="0" smtClean="0"/>
              <a:t>Manually labeled each photo </a:t>
            </a:r>
          </a:p>
          <a:p>
            <a:pPr lvl="2"/>
            <a:r>
              <a:rPr lang="en-US" dirty="0" smtClean="0"/>
              <a:t>Gender</a:t>
            </a:r>
          </a:p>
          <a:p>
            <a:pPr lvl="3"/>
            <a:r>
              <a:rPr lang="en-US" dirty="0" smtClean="0"/>
              <a:t>Male</a:t>
            </a:r>
          </a:p>
          <a:p>
            <a:pPr lvl="3"/>
            <a:r>
              <a:rPr lang="en-US" dirty="0" smtClean="0"/>
              <a:t>Female</a:t>
            </a:r>
          </a:p>
          <a:p>
            <a:pPr lvl="2"/>
            <a:r>
              <a:rPr lang="en-US" dirty="0" smtClean="0"/>
              <a:t>Category</a:t>
            </a:r>
          </a:p>
          <a:p>
            <a:pPr lvl="3"/>
            <a:r>
              <a:rPr lang="en-US" dirty="0" smtClean="0"/>
              <a:t>Cover</a:t>
            </a:r>
          </a:p>
          <a:p>
            <a:pPr lvl="3"/>
            <a:r>
              <a:rPr lang="en-US" dirty="0" smtClean="0"/>
              <a:t>Feature</a:t>
            </a:r>
          </a:p>
          <a:p>
            <a:pPr lvl="3"/>
            <a:r>
              <a:rPr lang="en-US" dirty="0" smtClean="0"/>
              <a:t>Ad</a:t>
            </a:r>
          </a:p>
          <a:p>
            <a:pPr lvl="3"/>
            <a:r>
              <a:rPr lang="en-US" dirty="0" smtClean="0"/>
              <a:t>Author</a:t>
            </a:r>
          </a:p>
          <a:p>
            <a:pPr lvl="2"/>
            <a:r>
              <a:rPr lang="en-US" dirty="0" smtClean="0"/>
              <a:t>Etc.</a:t>
            </a:r>
          </a:p>
          <a:p>
            <a:pPr lvl="3"/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066" t="14894" r="67456" b="54230"/>
          <a:stretch/>
        </p:blipFill>
        <p:spPr bwMode="auto">
          <a:xfrm>
            <a:off x="5528656" y="1690687"/>
            <a:ext cx="6255028" cy="42301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441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of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9358" y="1919376"/>
            <a:ext cx="5362642" cy="4351338"/>
          </a:xfrm>
        </p:spPr>
        <p:txBody>
          <a:bodyPr/>
          <a:lstStyle/>
          <a:p>
            <a:r>
              <a:rPr lang="en-US" dirty="0" smtClean="0"/>
              <a:t>Images varied in size</a:t>
            </a:r>
          </a:p>
          <a:p>
            <a:r>
              <a:rPr lang="en-US" dirty="0" smtClean="0"/>
              <a:t>Varied in position of face</a:t>
            </a:r>
          </a:p>
          <a:p>
            <a:r>
              <a:rPr lang="en-US" dirty="0" smtClean="0"/>
              <a:t>Faces were not aligned with one another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58950" t="37099" r="8598" b="35544"/>
          <a:stretch/>
        </p:blipFill>
        <p:spPr bwMode="auto">
          <a:xfrm>
            <a:off x="0" y="1919376"/>
            <a:ext cx="6829358" cy="32392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617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R Studio Imager library</a:t>
            </a:r>
          </a:p>
          <a:p>
            <a:pPr lvl="1"/>
            <a:r>
              <a:rPr lang="en-US" dirty="0" smtClean="0"/>
              <a:t>Sum images together, output is mean image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5444" t="58909" r="44376" b="20467"/>
          <a:stretch/>
        </p:blipFill>
        <p:spPr bwMode="auto">
          <a:xfrm>
            <a:off x="7609049" y="2190606"/>
            <a:ext cx="2800477" cy="31922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8280" t="28072" r="64657" b="55857"/>
          <a:stretch/>
        </p:blipFill>
        <p:spPr bwMode="auto">
          <a:xfrm>
            <a:off x="1297701" y="3278038"/>
            <a:ext cx="4919069" cy="2605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41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732" y="1825625"/>
            <a:ext cx="5693434" cy="4351338"/>
          </a:xfrm>
        </p:spPr>
        <p:txBody>
          <a:bodyPr/>
          <a:lstStyle/>
          <a:p>
            <a:r>
              <a:rPr lang="en-US" dirty="0" smtClean="0"/>
              <a:t>Used already built facial detection algorithm that was pre-trained</a:t>
            </a:r>
          </a:p>
          <a:p>
            <a:r>
              <a:rPr lang="en-US" dirty="0" smtClean="0"/>
              <a:t>Filtered through images that had side profiles</a:t>
            </a:r>
          </a:p>
          <a:p>
            <a:r>
              <a:rPr lang="en-US" dirty="0" smtClean="0"/>
              <a:t>Aligned all images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9345" t="31953" r="43787" b="11169"/>
          <a:stretch/>
        </p:blipFill>
        <p:spPr bwMode="auto">
          <a:xfrm>
            <a:off x="618406" y="1690687"/>
            <a:ext cx="5169555" cy="4486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360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Mean-Face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9200" t="28705" r="43487" b="56390"/>
          <a:stretch/>
        </p:blipFill>
        <p:spPr bwMode="auto">
          <a:xfrm>
            <a:off x="3931440" y="2083699"/>
            <a:ext cx="2696980" cy="3092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45444" t="58909" r="44376" b="20467"/>
          <a:stretch/>
        </p:blipFill>
        <p:spPr bwMode="auto">
          <a:xfrm>
            <a:off x="838200" y="2083699"/>
            <a:ext cx="2712639" cy="3092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66626" y="1690688"/>
            <a:ext cx="5325374" cy="4351338"/>
          </a:xfrm>
        </p:spPr>
        <p:txBody>
          <a:bodyPr/>
          <a:lstStyle/>
          <a:p>
            <a:r>
              <a:rPr lang="en-US" dirty="0" smtClean="0"/>
              <a:t>Began with 4777 images</a:t>
            </a:r>
          </a:p>
          <a:p>
            <a:r>
              <a:rPr lang="en-US" dirty="0" smtClean="0"/>
              <a:t>After face alignment algorithm: 1946 images</a:t>
            </a:r>
          </a:p>
          <a:p>
            <a:r>
              <a:rPr lang="en-US" dirty="0" smtClean="0"/>
              <a:t>Check for data with labels: 1583 images</a:t>
            </a:r>
          </a:p>
          <a:p>
            <a:endParaRPr lang="en-US" dirty="0"/>
          </a:p>
          <a:p>
            <a:r>
              <a:rPr lang="en-US" dirty="0" smtClean="0"/>
              <a:t>Final dataset: 1583 images with labeled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11" y="5885981"/>
            <a:ext cx="9202948" cy="8574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Majority of the data range from 1960s to 1970s</a:t>
            </a:r>
          </a:p>
          <a:p>
            <a:r>
              <a:rPr lang="en-US" dirty="0" smtClean="0"/>
              <a:t>Grouped data by decades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9268" t="19203" r="20184" b="24712"/>
          <a:stretch/>
        </p:blipFill>
        <p:spPr bwMode="auto">
          <a:xfrm>
            <a:off x="335865" y="2162065"/>
            <a:ext cx="6032673" cy="3143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9398" t="18551" r="32170" b="23652"/>
          <a:stretch/>
        </p:blipFill>
        <p:spPr bwMode="auto">
          <a:xfrm>
            <a:off x="6539884" y="1926376"/>
            <a:ext cx="5385262" cy="3614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85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of Images after Pre-Processing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58949" t="42786" r="8907" b="30403"/>
          <a:stretch/>
        </p:blipFill>
        <p:spPr bwMode="auto">
          <a:xfrm>
            <a:off x="1646417" y="1690688"/>
            <a:ext cx="8899166" cy="41752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80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317</Words>
  <Application>Microsoft Office PowerPoint</Application>
  <PresentationFormat>Widescreen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Media Representation Through Time Magazine Faces</vt:lpstr>
      <vt:lpstr>Introduction</vt:lpstr>
      <vt:lpstr>Data Pre-Processing</vt:lpstr>
      <vt:lpstr>Sample of Images</vt:lpstr>
      <vt:lpstr>Mean-Face</vt:lpstr>
      <vt:lpstr>OpenCV</vt:lpstr>
      <vt:lpstr>Mean-Face</vt:lpstr>
      <vt:lpstr>Distribution of the Data</vt:lpstr>
      <vt:lpstr>Sample of Images after Pre-Processing</vt:lpstr>
      <vt:lpstr>Category: All</vt:lpstr>
      <vt:lpstr>Category: All</vt:lpstr>
      <vt:lpstr>Category: All</vt:lpstr>
      <vt:lpstr>Category: All</vt:lpstr>
      <vt:lpstr>Conclusion/Application</vt:lpstr>
      <vt:lpstr>Conclusion/Application</vt:lpstr>
      <vt:lpstr>Conclusion/Application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Representation Through Time Magazine Faces</dc:title>
  <dc:creator>Sharon Kim</dc:creator>
  <cp:lastModifiedBy>Sharon Kim</cp:lastModifiedBy>
  <cp:revision>7</cp:revision>
  <dcterms:created xsi:type="dcterms:W3CDTF">2018-12-13T13:42:53Z</dcterms:created>
  <dcterms:modified xsi:type="dcterms:W3CDTF">2018-12-13T15:42:12Z</dcterms:modified>
</cp:coreProperties>
</file>